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0557" autoAdjust="0"/>
  </p:normalViewPr>
  <p:slideViewPr>
    <p:cSldViewPr snapToGrid="0">
      <p:cViewPr varScale="1">
        <p:scale>
          <a:sx n="76" d="100"/>
          <a:sy n="76" d="100"/>
        </p:scale>
        <p:origin x="-282"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32C84743-544A-4BBC-B2B3-5ABF19EEE0DE}" type="datetimeFigureOut">
              <a:rPr lang="en-NZ" smtClean="0"/>
              <a:t>15/06/2016</a:t>
            </a:fld>
            <a:endParaRPr lang="en-NZ"/>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3886006C-4068-4D39-8B28-FC27FD3D832D}" type="slidenum">
              <a:rPr lang="en-NZ" smtClean="0"/>
              <a:t>‹#›</a:t>
            </a:fld>
            <a:endParaRPr lang="en-NZ"/>
          </a:p>
        </p:txBody>
      </p:sp>
    </p:spTree>
    <p:extLst>
      <p:ext uri="{BB962C8B-B14F-4D97-AF65-F5344CB8AC3E}">
        <p14:creationId xmlns:p14="http://schemas.microsoft.com/office/powerpoint/2010/main" val="2213578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73D50AAE-D9E6-4C46-9826-FDE6641E4598}" type="datetimeFigureOut">
              <a:rPr lang="en-NZ" smtClean="0"/>
              <a:t>15/06/2016</a:t>
            </a:fld>
            <a:endParaRPr lang="en-NZ"/>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FA680CB-4D9C-4C64-82B0-2D2CFDB4F7D4}" type="slidenum">
              <a:rPr lang="en-NZ" smtClean="0"/>
              <a:t>‹#›</a:t>
            </a:fld>
            <a:endParaRPr lang="en-NZ"/>
          </a:p>
        </p:txBody>
      </p:sp>
    </p:spTree>
    <p:extLst>
      <p:ext uri="{BB962C8B-B14F-4D97-AF65-F5344CB8AC3E}">
        <p14:creationId xmlns:p14="http://schemas.microsoft.com/office/powerpoint/2010/main" val="39729247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It</a:t>
            </a:r>
            <a:r>
              <a:rPr lang="en-NZ" baseline="0" dirty="0" smtClean="0"/>
              <a:t> was quite difficult to do a character analysis on a character who may or may not exist</a:t>
            </a:r>
            <a:endParaRPr lang="en-NZ" dirty="0"/>
          </a:p>
        </p:txBody>
      </p:sp>
      <p:sp>
        <p:nvSpPr>
          <p:cNvPr id="4" name="Slide Number Placeholder 3"/>
          <p:cNvSpPr>
            <a:spLocks noGrp="1"/>
          </p:cNvSpPr>
          <p:nvPr>
            <p:ph type="sldNum" sz="quarter" idx="10"/>
          </p:nvPr>
        </p:nvSpPr>
        <p:spPr/>
        <p:txBody>
          <a:bodyPr/>
          <a:lstStyle/>
          <a:p>
            <a:fld id="{1FA680CB-4D9C-4C64-82B0-2D2CFDB4F7D4}" type="slidenum">
              <a:rPr lang="en-NZ" smtClean="0"/>
              <a:t>1</a:t>
            </a:fld>
            <a:endParaRPr lang="en-NZ"/>
          </a:p>
        </p:txBody>
      </p:sp>
    </p:spTree>
    <p:extLst>
      <p:ext uri="{BB962C8B-B14F-4D97-AF65-F5344CB8AC3E}">
        <p14:creationId xmlns:p14="http://schemas.microsoft.com/office/powerpoint/2010/main" val="368264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Goldstein</a:t>
            </a:r>
            <a:r>
              <a:rPr lang="en-NZ" baseline="0" dirty="0" smtClean="0"/>
              <a:t> was one of the “leading members of the party”.</a:t>
            </a:r>
          </a:p>
          <a:p>
            <a:endParaRPr lang="en-NZ"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NZ" baseline="0" dirty="0" smtClean="0"/>
              <a:t>He was engaged in “counter-revolutionary activities” and had been condemned to death, but escaped into exile. He was the earliest traitor, and used as a scapegoat, so all crimes against the party or against </a:t>
            </a:r>
            <a:r>
              <a:rPr lang="en-NZ" baseline="0" dirty="0" err="1" smtClean="0"/>
              <a:t>Ingsoc</a:t>
            </a:r>
            <a:r>
              <a:rPr lang="en-NZ" baseline="0" dirty="0" smtClean="0"/>
              <a:t> are caused by Goldstein. He was considered a </a:t>
            </a:r>
            <a:r>
              <a:rPr lang="en-NZ" baseline="0" dirty="0" err="1" smtClean="0"/>
              <a:t>heratic</a:t>
            </a:r>
            <a:r>
              <a:rPr lang="en-NZ" baseline="0" dirty="0" smtClean="0"/>
              <a:t>. He advocated for basic freedoms such freedom speech, assembly, expression, etc. and opposed </a:t>
            </a:r>
            <a:r>
              <a:rPr lang="en-NZ" baseline="0" dirty="0" err="1" smtClean="0"/>
              <a:t>Ingsoc</a:t>
            </a:r>
            <a:r>
              <a:rPr lang="en-NZ" baseline="0" dirty="0" smtClean="0"/>
              <a:t>. This makes him similar to Leon Trotsky, who started out as a high ranking member during the Russian Revolution, but was exiled by Stalin and executed after he began to criticise Stalin for his totalitarian policies.</a:t>
            </a:r>
          </a:p>
          <a:p>
            <a:pPr marL="0" marR="0" indent="0" algn="l" defTabSz="914400" rtl="0" eaLnBrk="1" fontAlgn="auto" latinLnBrk="0" hangingPunct="1">
              <a:lnSpc>
                <a:spcPct val="100000"/>
              </a:lnSpc>
              <a:spcBef>
                <a:spcPts val="0"/>
              </a:spcBef>
              <a:spcAft>
                <a:spcPts val="0"/>
              </a:spcAft>
              <a:buClrTx/>
              <a:buSzTx/>
              <a:buFontTx/>
              <a:buNone/>
              <a:tabLst/>
              <a:defRPr/>
            </a:pPr>
            <a:endParaRPr lang="en-NZ" baseline="0" dirty="0" smtClean="0"/>
          </a:p>
          <a:p>
            <a:r>
              <a:rPr lang="en-NZ" baseline="0" dirty="0" smtClean="0"/>
              <a:t>This was at a time when WWII and the holocaust had ended, and as such using Jewish people as scapegoats was very recent in people’s memories.</a:t>
            </a:r>
          </a:p>
          <a:p>
            <a:endParaRPr lang="en-NZ" baseline="0" dirty="0" smtClean="0"/>
          </a:p>
          <a:p>
            <a:r>
              <a:rPr lang="en-NZ" baseline="0" dirty="0" smtClean="0"/>
              <a:t>The book was called the “Theory and Practice of Oligarchical Collectivism”, and it gives another link to Trotsky because he wrote many books that were censored in the Soviet Union.</a:t>
            </a:r>
          </a:p>
        </p:txBody>
      </p:sp>
      <p:sp>
        <p:nvSpPr>
          <p:cNvPr id="4" name="Slide Number Placeholder 3"/>
          <p:cNvSpPr>
            <a:spLocks noGrp="1"/>
          </p:cNvSpPr>
          <p:nvPr>
            <p:ph type="sldNum" sz="quarter" idx="10"/>
          </p:nvPr>
        </p:nvSpPr>
        <p:spPr/>
        <p:txBody>
          <a:bodyPr/>
          <a:lstStyle/>
          <a:p>
            <a:fld id="{1FA680CB-4D9C-4C64-82B0-2D2CFDB4F7D4}" type="slidenum">
              <a:rPr lang="en-NZ" smtClean="0"/>
              <a:t>2</a:t>
            </a:fld>
            <a:endParaRPr lang="en-NZ"/>
          </a:p>
        </p:txBody>
      </p:sp>
    </p:spTree>
    <p:extLst>
      <p:ext uri="{BB962C8B-B14F-4D97-AF65-F5344CB8AC3E}">
        <p14:creationId xmlns:p14="http://schemas.microsoft.com/office/powerpoint/2010/main" val="4194986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He was not only used as</a:t>
            </a:r>
            <a:r>
              <a:rPr lang="en-NZ" baseline="0" dirty="0" smtClean="0"/>
              <a:t> a scapegoat for the party, but was also used to lure in “thought criminals” (</a:t>
            </a:r>
            <a:r>
              <a:rPr lang="en-NZ" baseline="0" dirty="0" err="1" smtClean="0"/>
              <a:t>crimethinkers</a:t>
            </a:r>
            <a:r>
              <a:rPr lang="en-NZ" baseline="0" dirty="0" smtClean="0"/>
              <a:t>)</a:t>
            </a:r>
          </a:p>
          <a:p>
            <a:endParaRPr lang="en-NZ" baseline="0" dirty="0" smtClean="0"/>
          </a:p>
          <a:p>
            <a:r>
              <a:rPr lang="en-NZ" baseline="0" dirty="0" smtClean="0"/>
              <a:t>He was the sole source of the concepts of freedom – Winston, Julia, etc. are all influenced by Goldstein</a:t>
            </a:r>
            <a:endParaRPr lang="en-NZ" dirty="0"/>
          </a:p>
        </p:txBody>
      </p:sp>
      <p:sp>
        <p:nvSpPr>
          <p:cNvPr id="4" name="Slide Number Placeholder 3"/>
          <p:cNvSpPr>
            <a:spLocks noGrp="1"/>
          </p:cNvSpPr>
          <p:nvPr>
            <p:ph type="sldNum" sz="quarter" idx="10"/>
          </p:nvPr>
        </p:nvSpPr>
        <p:spPr/>
        <p:txBody>
          <a:bodyPr/>
          <a:lstStyle/>
          <a:p>
            <a:fld id="{1FA680CB-4D9C-4C64-82B0-2D2CFDB4F7D4}" type="slidenum">
              <a:rPr lang="en-NZ" smtClean="0"/>
              <a:t>3</a:t>
            </a:fld>
            <a:endParaRPr lang="en-NZ"/>
          </a:p>
        </p:txBody>
      </p:sp>
    </p:spTree>
    <p:extLst>
      <p:ext uri="{BB962C8B-B14F-4D97-AF65-F5344CB8AC3E}">
        <p14:creationId xmlns:p14="http://schemas.microsoft.com/office/powerpoint/2010/main" val="4169921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Not much is known</a:t>
            </a:r>
            <a:r>
              <a:rPr lang="en-NZ" baseline="0" dirty="0" smtClean="0"/>
              <a:t> about Emmanuel Goldstein</a:t>
            </a:r>
          </a:p>
          <a:p>
            <a:endParaRPr lang="en-NZ" dirty="0" smtClean="0"/>
          </a:p>
          <a:p>
            <a:r>
              <a:rPr lang="en-NZ" dirty="0" smtClean="0"/>
              <a:t>Goldstein</a:t>
            </a:r>
            <a:r>
              <a:rPr lang="en-NZ" baseline="0" dirty="0" smtClean="0"/>
              <a:t> </a:t>
            </a:r>
            <a:r>
              <a:rPr lang="en-NZ" dirty="0" smtClean="0"/>
              <a:t>started out as a leading member of</a:t>
            </a:r>
            <a:r>
              <a:rPr lang="en-NZ" baseline="0" dirty="0" smtClean="0"/>
              <a:t> the party – he used to be almost as powerful as Big Brother</a:t>
            </a:r>
          </a:p>
          <a:p>
            <a:endParaRPr lang="en-NZ" baseline="0" dirty="0" smtClean="0"/>
          </a:p>
          <a:p>
            <a:r>
              <a:rPr lang="en-NZ" baseline="0" dirty="0" smtClean="0"/>
              <a:t>According to party propaganda, he leads a rebel group called “The Brotherhood”, who are blamed for everything that goes wrong in Oceania – although there is little evidenced to show that they exist.</a:t>
            </a:r>
            <a:endParaRPr lang="en-NZ" dirty="0"/>
          </a:p>
        </p:txBody>
      </p:sp>
      <p:sp>
        <p:nvSpPr>
          <p:cNvPr id="4" name="Slide Number Placeholder 3"/>
          <p:cNvSpPr>
            <a:spLocks noGrp="1"/>
          </p:cNvSpPr>
          <p:nvPr>
            <p:ph type="sldNum" sz="quarter" idx="10"/>
          </p:nvPr>
        </p:nvSpPr>
        <p:spPr/>
        <p:txBody>
          <a:bodyPr/>
          <a:lstStyle/>
          <a:p>
            <a:fld id="{1FA680CB-4D9C-4C64-82B0-2D2CFDB4F7D4}" type="slidenum">
              <a:rPr lang="en-NZ" smtClean="0"/>
              <a:t>4</a:t>
            </a:fld>
            <a:endParaRPr lang="en-NZ"/>
          </a:p>
        </p:txBody>
      </p:sp>
    </p:spTree>
    <p:extLst>
      <p:ext uri="{BB962C8B-B14F-4D97-AF65-F5344CB8AC3E}">
        <p14:creationId xmlns:p14="http://schemas.microsoft.com/office/powerpoint/2010/main" val="2716946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The</a:t>
            </a:r>
            <a:r>
              <a:rPr lang="en-NZ" baseline="0" dirty="0" smtClean="0"/>
              <a:t> usage of a Jewish name for a political outcast is very reminiscent to Nazi Germany and Hitler, especially at the time the book was published (1949)</a:t>
            </a:r>
          </a:p>
          <a:p>
            <a:endParaRPr lang="en-NZ" baseline="0" dirty="0" smtClean="0"/>
          </a:p>
          <a:p>
            <a:r>
              <a:rPr lang="en-NZ" baseline="0" dirty="0" smtClean="0"/>
              <a:t>“Renegade backslider” + “primal traitor” + “defiler of the party’s purity”</a:t>
            </a:r>
            <a:endParaRPr lang="en-NZ" dirty="0"/>
          </a:p>
        </p:txBody>
      </p:sp>
      <p:sp>
        <p:nvSpPr>
          <p:cNvPr id="4" name="Slide Number Placeholder 3"/>
          <p:cNvSpPr>
            <a:spLocks noGrp="1"/>
          </p:cNvSpPr>
          <p:nvPr>
            <p:ph type="sldNum" sz="quarter" idx="10"/>
          </p:nvPr>
        </p:nvSpPr>
        <p:spPr/>
        <p:txBody>
          <a:bodyPr/>
          <a:lstStyle/>
          <a:p>
            <a:fld id="{1FA680CB-4D9C-4C64-82B0-2D2CFDB4F7D4}" type="slidenum">
              <a:rPr lang="en-NZ" smtClean="0"/>
              <a:t>5</a:t>
            </a:fld>
            <a:endParaRPr lang="en-NZ"/>
          </a:p>
        </p:txBody>
      </p:sp>
    </p:spTree>
    <p:extLst>
      <p:ext uri="{BB962C8B-B14F-4D97-AF65-F5344CB8AC3E}">
        <p14:creationId xmlns:p14="http://schemas.microsoft.com/office/powerpoint/2010/main" val="24998067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This quote shows what</a:t>
            </a:r>
            <a:r>
              <a:rPr lang="en-NZ" baseline="0" dirty="0" smtClean="0"/>
              <a:t> / how people think of Goldstein and the Brotherhood – as enemies and traitors</a:t>
            </a:r>
          </a:p>
          <a:p>
            <a:endParaRPr lang="en-NZ" baseline="0" dirty="0" smtClean="0"/>
          </a:p>
          <a:p>
            <a:r>
              <a:rPr lang="en-NZ" baseline="0" dirty="0" smtClean="0"/>
              <a:t>This makes us consider the nature of existence, and shows us how the Party has absolute control over what exists. At one point O’Brien is saying that Goldstein does exist, and at another he is implying he doesn't exist by saying that O’Brien wrote the book, not Goldstein.</a:t>
            </a:r>
          </a:p>
          <a:p>
            <a:endParaRPr lang="en-NZ" baseline="0" dirty="0" smtClean="0"/>
          </a:p>
          <a:p>
            <a:r>
              <a:rPr lang="en-NZ" baseline="0" dirty="0" smtClean="0"/>
              <a:t>This is another quote that shows the party’s control – everyone assumed that Goldstein was wrong, not the party</a:t>
            </a:r>
          </a:p>
          <a:p>
            <a:endParaRPr lang="en-NZ" baseline="0" dirty="0" smtClean="0"/>
          </a:p>
          <a:p>
            <a:r>
              <a:rPr lang="en-NZ" baseline="0" dirty="0" smtClean="0"/>
              <a:t>While this quote is about Big Brother as opposed to Goldstein, it is still relevant, because if Big Brother doesn’t exist, then why would Goldstein? It further reinforces the notion of the Party’s control over reality, a notion that Goldstein (if he exists) attempts to communicate with the book.</a:t>
            </a:r>
          </a:p>
        </p:txBody>
      </p:sp>
      <p:sp>
        <p:nvSpPr>
          <p:cNvPr id="4" name="Slide Number Placeholder 3"/>
          <p:cNvSpPr>
            <a:spLocks noGrp="1"/>
          </p:cNvSpPr>
          <p:nvPr>
            <p:ph type="sldNum" sz="quarter" idx="10"/>
          </p:nvPr>
        </p:nvSpPr>
        <p:spPr/>
        <p:txBody>
          <a:bodyPr/>
          <a:lstStyle/>
          <a:p>
            <a:fld id="{1FA680CB-4D9C-4C64-82B0-2D2CFDB4F7D4}" type="slidenum">
              <a:rPr lang="en-NZ" smtClean="0"/>
              <a:t>6</a:t>
            </a:fld>
            <a:endParaRPr lang="en-NZ"/>
          </a:p>
        </p:txBody>
      </p:sp>
    </p:spTree>
    <p:extLst>
      <p:ext uri="{BB962C8B-B14F-4D97-AF65-F5344CB8AC3E}">
        <p14:creationId xmlns:p14="http://schemas.microsoft.com/office/powerpoint/2010/main" val="1285257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NZ"/>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321511F8-BE9F-4927-A972-88095BFD5512}" type="datetimeFigureOut">
              <a:rPr lang="en-NZ" smtClean="0"/>
              <a:t>15/06/2016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CEA4D8F-66CE-47B1-8608-BF9A90330C25}" type="slidenum">
              <a:rPr lang="en-NZ" smtClean="0"/>
              <a:t>‹#›</a:t>
            </a:fld>
            <a:endParaRPr lang="en-NZ"/>
          </a:p>
        </p:txBody>
      </p:sp>
    </p:spTree>
    <p:extLst>
      <p:ext uri="{BB962C8B-B14F-4D97-AF65-F5344CB8AC3E}">
        <p14:creationId xmlns:p14="http://schemas.microsoft.com/office/powerpoint/2010/main" val="840056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21511F8-BE9F-4927-A972-88095BFD5512}" type="datetimeFigureOut">
              <a:rPr lang="en-NZ" smtClean="0"/>
              <a:t>15/06/2016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CEA4D8F-66CE-47B1-8608-BF9A90330C25}" type="slidenum">
              <a:rPr lang="en-NZ" smtClean="0"/>
              <a:t>‹#›</a:t>
            </a:fld>
            <a:endParaRPr lang="en-NZ"/>
          </a:p>
        </p:txBody>
      </p:sp>
    </p:spTree>
    <p:extLst>
      <p:ext uri="{BB962C8B-B14F-4D97-AF65-F5344CB8AC3E}">
        <p14:creationId xmlns:p14="http://schemas.microsoft.com/office/powerpoint/2010/main" val="427589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21511F8-BE9F-4927-A972-88095BFD5512}" type="datetimeFigureOut">
              <a:rPr lang="en-NZ" smtClean="0"/>
              <a:t>15/06/2016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CEA4D8F-66CE-47B1-8608-BF9A90330C25}" type="slidenum">
              <a:rPr lang="en-NZ" smtClean="0"/>
              <a:t>‹#›</a:t>
            </a:fld>
            <a:endParaRPr lang="en-NZ"/>
          </a:p>
        </p:txBody>
      </p:sp>
    </p:spTree>
    <p:extLst>
      <p:ext uri="{BB962C8B-B14F-4D97-AF65-F5344CB8AC3E}">
        <p14:creationId xmlns:p14="http://schemas.microsoft.com/office/powerpoint/2010/main" val="2374700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21511F8-BE9F-4927-A972-88095BFD5512}" type="datetimeFigureOut">
              <a:rPr lang="en-NZ" smtClean="0"/>
              <a:t>15/06/2016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CEA4D8F-66CE-47B1-8608-BF9A90330C25}" type="slidenum">
              <a:rPr lang="en-NZ" smtClean="0"/>
              <a:t>‹#›</a:t>
            </a:fld>
            <a:endParaRPr lang="en-NZ"/>
          </a:p>
        </p:txBody>
      </p:sp>
    </p:spTree>
    <p:extLst>
      <p:ext uri="{BB962C8B-B14F-4D97-AF65-F5344CB8AC3E}">
        <p14:creationId xmlns:p14="http://schemas.microsoft.com/office/powerpoint/2010/main" val="1010119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1511F8-BE9F-4927-A972-88095BFD5512}" type="datetimeFigureOut">
              <a:rPr lang="en-NZ" smtClean="0"/>
              <a:t>15/06/2016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CEA4D8F-66CE-47B1-8608-BF9A90330C25}" type="slidenum">
              <a:rPr lang="en-NZ" smtClean="0"/>
              <a:t>‹#›</a:t>
            </a:fld>
            <a:endParaRPr lang="en-NZ"/>
          </a:p>
        </p:txBody>
      </p:sp>
    </p:spTree>
    <p:extLst>
      <p:ext uri="{BB962C8B-B14F-4D97-AF65-F5344CB8AC3E}">
        <p14:creationId xmlns:p14="http://schemas.microsoft.com/office/powerpoint/2010/main" val="378299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321511F8-BE9F-4927-A972-88095BFD5512}" type="datetimeFigureOut">
              <a:rPr lang="en-NZ" smtClean="0"/>
              <a:t>15/06/2016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CEA4D8F-66CE-47B1-8608-BF9A90330C25}" type="slidenum">
              <a:rPr lang="en-NZ" smtClean="0"/>
              <a:t>‹#›</a:t>
            </a:fld>
            <a:endParaRPr lang="en-NZ"/>
          </a:p>
        </p:txBody>
      </p:sp>
    </p:spTree>
    <p:extLst>
      <p:ext uri="{BB962C8B-B14F-4D97-AF65-F5344CB8AC3E}">
        <p14:creationId xmlns:p14="http://schemas.microsoft.com/office/powerpoint/2010/main" val="3307103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321511F8-BE9F-4927-A972-88095BFD5512}" type="datetimeFigureOut">
              <a:rPr lang="en-NZ" smtClean="0"/>
              <a:t>15/06/2016</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7CEA4D8F-66CE-47B1-8608-BF9A90330C25}" type="slidenum">
              <a:rPr lang="en-NZ" smtClean="0"/>
              <a:t>‹#›</a:t>
            </a:fld>
            <a:endParaRPr lang="en-NZ"/>
          </a:p>
        </p:txBody>
      </p:sp>
    </p:spTree>
    <p:extLst>
      <p:ext uri="{BB962C8B-B14F-4D97-AF65-F5344CB8AC3E}">
        <p14:creationId xmlns:p14="http://schemas.microsoft.com/office/powerpoint/2010/main" val="1431124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321511F8-BE9F-4927-A972-88095BFD5512}" type="datetimeFigureOut">
              <a:rPr lang="en-NZ" smtClean="0"/>
              <a:t>15/06/2016</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7CEA4D8F-66CE-47B1-8608-BF9A90330C25}" type="slidenum">
              <a:rPr lang="en-NZ" smtClean="0"/>
              <a:t>‹#›</a:t>
            </a:fld>
            <a:endParaRPr lang="en-NZ"/>
          </a:p>
        </p:txBody>
      </p:sp>
    </p:spTree>
    <p:extLst>
      <p:ext uri="{BB962C8B-B14F-4D97-AF65-F5344CB8AC3E}">
        <p14:creationId xmlns:p14="http://schemas.microsoft.com/office/powerpoint/2010/main" val="3932054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1511F8-BE9F-4927-A972-88095BFD5512}" type="datetimeFigureOut">
              <a:rPr lang="en-NZ" smtClean="0"/>
              <a:t>15/06/2016</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7CEA4D8F-66CE-47B1-8608-BF9A90330C25}" type="slidenum">
              <a:rPr lang="en-NZ" smtClean="0"/>
              <a:t>‹#›</a:t>
            </a:fld>
            <a:endParaRPr lang="en-NZ"/>
          </a:p>
        </p:txBody>
      </p:sp>
    </p:spTree>
    <p:extLst>
      <p:ext uri="{BB962C8B-B14F-4D97-AF65-F5344CB8AC3E}">
        <p14:creationId xmlns:p14="http://schemas.microsoft.com/office/powerpoint/2010/main" val="3805363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1511F8-BE9F-4927-A972-88095BFD5512}" type="datetimeFigureOut">
              <a:rPr lang="en-NZ" smtClean="0"/>
              <a:t>15/06/2016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CEA4D8F-66CE-47B1-8608-BF9A90330C25}" type="slidenum">
              <a:rPr lang="en-NZ" smtClean="0"/>
              <a:t>‹#›</a:t>
            </a:fld>
            <a:endParaRPr lang="en-NZ"/>
          </a:p>
        </p:txBody>
      </p:sp>
    </p:spTree>
    <p:extLst>
      <p:ext uri="{BB962C8B-B14F-4D97-AF65-F5344CB8AC3E}">
        <p14:creationId xmlns:p14="http://schemas.microsoft.com/office/powerpoint/2010/main" val="3278442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1511F8-BE9F-4927-A972-88095BFD5512}" type="datetimeFigureOut">
              <a:rPr lang="en-NZ" smtClean="0"/>
              <a:t>15/06/2016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CEA4D8F-66CE-47B1-8608-BF9A90330C25}" type="slidenum">
              <a:rPr lang="en-NZ" smtClean="0"/>
              <a:t>‹#›</a:t>
            </a:fld>
            <a:endParaRPr lang="en-NZ"/>
          </a:p>
        </p:txBody>
      </p:sp>
    </p:spTree>
    <p:extLst>
      <p:ext uri="{BB962C8B-B14F-4D97-AF65-F5344CB8AC3E}">
        <p14:creationId xmlns:p14="http://schemas.microsoft.com/office/powerpoint/2010/main" val="794828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1511F8-BE9F-4927-A972-88095BFD5512}" type="datetimeFigureOut">
              <a:rPr lang="en-NZ" smtClean="0"/>
              <a:t>15/06/2016</a:t>
            </a:fld>
            <a:endParaRPr lang="en-NZ"/>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EA4D8F-66CE-47B1-8608-BF9A90330C25}" type="slidenum">
              <a:rPr lang="en-NZ" smtClean="0"/>
              <a:t>‹#›</a:t>
            </a:fld>
            <a:endParaRPr lang="en-NZ"/>
          </a:p>
        </p:txBody>
      </p:sp>
    </p:spTree>
    <p:extLst>
      <p:ext uri="{BB962C8B-B14F-4D97-AF65-F5344CB8AC3E}">
        <p14:creationId xmlns:p14="http://schemas.microsoft.com/office/powerpoint/2010/main" val="15757604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Emmanuel Goldstein</a:t>
            </a:r>
            <a:endParaRPr lang="en-NZ" dirty="0"/>
          </a:p>
        </p:txBody>
      </p:sp>
      <p:sp>
        <p:nvSpPr>
          <p:cNvPr id="3" name="Subtitle 2"/>
          <p:cNvSpPr>
            <a:spLocks noGrp="1"/>
          </p:cNvSpPr>
          <p:nvPr>
            <p:ph type="subTitle" idx="1"/>
          </p:nvPr>
        </p:nvSpPr>
        <p:spPr/>
        <p:txBody>
          <a:bodyPr/>
          <a:lstStyle/>
          <a:p>
            <a:r>
              <a:rPr lang="en-NZ" dirty="0" smtClean="0"/>
              <a:t>1984 Character Analysis</a:t>
            </a:r>
            <a:endParaRPr lang="en-NZ" dirty="0"/>
          </a:p>
        </p:txBody>
      </p:sp>
    </p:spTree>
    <p:extLst>
      <p:ext uri="{BB962C8B-B14F-4D97-AF65-F5344CB8AC3E}">
        <p14:creationId xmlns:p14="http://schemas.microsoft.com/office/powerpoint/2010/main" val="33056089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Character Basics</a:t>
            </a:r>
            <a:endParaRPr lang="en-NZ" dirty="0"/>
          </a:p>
        </p:txBody>
      </p:sp>
      <p:sp>
        <p:nvSpPr>
          <p:cNvPr id="3" name="Content Placeholder 2"/>
          <p:cNvSpPr>
            <a:spLocks noGrp="1"/>
          </p:cNvSpPr>
          <p:nvPr>
            <p:ph idx="1"/>
          </p:nvPr>
        </p:nvSpPr>
        <p:spPr/>
        <p:txBody>
          <a:bodyPr/>
          <a:lstStyle/>
          <a:p>
            <a:r>
              <a:rPr lang="en-NZ" dirty="0" smtClean="0"/>
              <a:t>Started out as leader of the party</a:t>
            </a:r>
          </a:p>
          <a:p>
            <a:r>
              <a:rPr lang="en-NZ" dirty="0" smtClean="0"/>
              <a:t>Was exiled for opposing the party at a later time</a:t>
            </a:r>
          </a:p>
          <a:p>
            <a:r>
              <a:rPr lang="en-NZ" dirty="0" smtClean="0"/>
              <a:t>Made to be as Jewish as possible</a:t>
            </a:r>
          </a:p>
          <a:p>
            <a:r>
              <a:rPr lang="en-NZ" dirty="0" smtClean="0"/>
              <a:t>Brotherhood &amp; “the book”</a:t>
            </a:r>
            <a:endParaRPr lang="en-NZ" dirty="0"/>
          </a:p>
        </p:txBody>
      </p:sp>
    </p:spTree>
    <p:extLst>
      <p:ext uri="{BB962C8B-B14F-4D97-AF65-F5344CB8AC3E}">
        <p14:creationId xmlns:p14="http://schemas.microsoft.com/office/powerpoint/2010/main" val="41969976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Purpose</a:t>
            </a:r>
            <a:endParaRPr lang="en-NZ" dirty="0"/>
          </a:p>
        </p:txBody>
      </p:sp>
      <p:sp>
        <p:nvSpPr>
          <p:cNvPr id="3" name="Content Placeholder 2"/>
          <p:cNvSpPr>
            <a:spLocks noGrp="1"/>
          </p:cNvSpPr>
          <p:nvPr>
            <p:ph idx="1"/>
          </p:nvPr>
        </p:nvSpPr>
        <p:spPr/>
        <p:txBody>
          <a:bodyPr/>
          <a:lstStyle/>
          <a:p>
            <a:r>
              <a:rPr lang="en-NZ" dirty="0" smtClean="0"/>
              <a:t>He was a scapegoat</a:t>
            </a:r>
          </a:p>
          <a:p>
            <a:r>
              <a:rPr lang="en-NZ" dirty="0" smtClean="0"/>
              <a:t>He represented the concepts of rebellion and freedom</a:t>
            </a:r>
          </a:p>
        </p:txBody>
      </p:sp>
    </p:spTree>
    <p:extLst>
      <p:ext uri="{BB962C8B-B14F-4D97-AF65-F5344CB8AC3E}">
        <p14:creationId xmlns:p14="http://schemas.microsoft.com/office/powerpoint/2010/main" val="18456654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Relationships</a:t>
            </a:r>
            <a:endParaRPr lang="en-NZ" dirty="0"/>
          </a:p>
        </p:txBody>
      </p:sp>
      <p:sp>
        <p:nvSpPr>
          <p:cNvPr id="3" name="Content Placeholder 2"/>
          <p:cNvSpPr>
            <a:spLocks noGrp="1"/>
          </p:cNvSpPr>
          <p:nvPr>
            <p:ph idx="1"/>
          </p:nvPr>
        </p:nvSpPr>
        <p:spPr/>
        <p:txBody>
          <a:bodyPr/>
          <a:lstStyle/>
          <a:p>
            <a:r>
              <a:rPr lang="en-NZ" dirty="0" smtClean="0"/>
              <a:t>Not much known</a:t>
            </a:r>
          </a:p>
          <a:p>
            <a:r>
              <a:rPr lang="en-NZ" dirty="0" smtClean="0"/>
              <a:t>Big Brother &amp; the Party</a:t>
            </a:r>
          </a:p>
          <a:p>
            <a:r>
              <a:rPr lang="en-NZ" dirty="0" smtClean="0"/>
              <a:t>The Brotherhood</a:t>
            </a:r>
          </a:p>
          <a:p>
            <a:endParaRPr lang="en-NZ" dirty="0"/>
          </a:p>
        </p:txBody>
      </p:sp>
    </p:spTree>
    <p:extLst>
      <p:ext uri="{BB962C8B-B14F-4D97-AF65-F5344CB8AC3E}">
        <p14:creationId xmlns:p14="http://schemas.microsoft.com/office/powerpoint/2010/main" val="8168619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Language Techniques</a:t>
            </a:r>
            <a:endParaRPr lang="en-NZ" dirty="0"/>
          </a:p>
        </p:txBody>
      </p:sp>
      <p:sp>
        <p:nvSpPr>
          <p:cNvPr id="3" name="Content Placeholder 2"/>
          <p:cNvSpPr>
            <a:spLocks noGrp="1"/>
          </p:cNvSpPr>
          <p:nvPr>
            <p:ph idx="1"/>
          </p:nvPr>
        </p:nvSpPr>
        <p:spPr/>
        <p:txBody>
          <a:bodyPr/>
          <a:lstStyle/>
          <a:p>
            <a:r>
              <a:rPr lang="en-NZ" dirty="0" smtClean="0"/>
              <a:t>Emmanuel is a Jewish sounding name</a:t>
            </a:r>
          </a:p>
          <a:p>
            <a:r>
              <a:rPr lang="en-NZ" dirty="0" smtClean="0"/>
              <a:t>A lot of emotive language is used to describe him because he is hated </a:t>
            </a:r>
          </a:p>
          <a:p>
            <a:endParaRPr lang="en-NZ" dirty="0"/>
          </a:p>
        </p:txBody>
      </p:sp>
    </p:spTree>
    <p:extLst>
      <p:ext uri="{BB962C8B-B14F-4D97-AF65-F5344CB8AC3E}">
        <p14:creationId xmlns:p14="http://schemas.microsoft.com/office/powerpoint/2010/main" val="35876968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Important Quotes</a:t>
            </a:r>
            <a:endParaRPr lang="en-NZ" dirty="0"/>
          </a:p>
        </p:txBody>
      </p:sp>
      <p:sp>
        <p:nvSpPr>
          <p:cNvPr id="3" name="Content Placeholder 2"/>
          <p:cNvSpPr>
            <a:spLocks noGrp="1"/>
          </p:cNvSpPr>
          <p:nvPr>
            <p:ph idx="1"/>
          </p:nvPr>
        </p:nvSpPr>
        <p:spPr/>
        <p:txBody>
          <a:bodyPr>
            <a:normAutofit lnSpcReduction="10000"/>
          </a:bodyPr>
          <a:lstStyle/>
          <a:p>
            <a:r>
              <a:rPr lang="en-NZ" dirty="0" smtClean="0"/>
              <a:t>“Goldstein was the renegade and backslider who once, long ago (how long ago, nobody quite remembered), had been one of the leading figures of the Party” – Winston</a:t>
            </a:r>
            <a:endParaRPr lang="en-NZ" dirty="0"/>
          </a:p>
          <a:p>
            <a:r>
              <a:rPr lang="en-NZ" dirty="0" smtClean="0"/>
              <a:t>“Yes, there is such a person, and he is alive” </a:t>
            </a:r>
            <a:r>
              <a:rPr lang="en-NZ" dirty="0"/>
              <a:t>and later </a:t>
            </a:r>
            <a:r>
              <a:rPr lang="en-NZ" dirty="0" smtClean="0"/>
              <a:t>“I </a:t>
            </a:r>
            <a:r>
              <a:rPr lang="en-NZ" dirty="0"/>
              <a:t>wrote </a:t>
            </a:r>
            <a:r>
              <a:rPr lang="en-NZ" dirty="0" smtClean="0"/>
              <a:t>[the book]. </a:t>
            </a:r>
            <a:r>
              <a:rPr lang="en-NZ" dirty="0"/>
              <a:t>That is to say, I collaborated in writing it. </a:t>
            </a:r>
            <a:r>
              <a:rPr lang="en-NZ" dirty="0" smtClean="0"/>
              <a:t>No book </a:t>
            </a:r>
            <a:r>
              <a:rPr lang="en-NZ" dirty="0"/>
              <a:t>is produced individually, as you know</a:t>
            </a:r>
            <a:r>
              <a:rPr lang="en-NZ" dirty="0" smtClean="0"/>
              <a:t>” – O’Brien</a:t>
            </a:r>
          </a:p>
          <a:p>
            <a:r>
              <a:rPr lang="en-NZ" dirty="0" smtClean="0"/>
              <a:t>“Goldstein was delivering </a:t>
            </a:r>
            <a:r>
              <a:rPr lang="en-NZ" dirty="0"/>
              <a:t>his usual venomous attack upon the </a:t>
            </a:r>
            <a:r>
              <a:rPr lang="en-NZ" dirty="0" smtClean="0"/>
              <a:t>doctrines of </a:t>
            </a:r>
            <a:r>
              <a:rPr lang="en-NZ" dirty="0"/>
              <a:t>the Party—an attack so exaggerated and perverse that </a:t>
            </a:r>
            <a:r>
              <a:rPr lang="en-NZ" dirty="0" smtClean="0"/>
              <a:t>a child </a:t>
            </a:r>
            <a:r>
              <a:rPr lang="en-NZ" dirty="0"/>
              <a:t>should have been able to see through </a:t>
            </a:r>
            <a:r>
              <a:rPr lang="en-NZ" dirty="0" smtClean="0"/>
              <a:t>it” – Winston</a:t>
            </a:r>
          </a:p>
          <a:p>
            <a:r>
              <a:rPr lang="en-NZ" dirty="0" smtClean="0"/>
              <a:t>“‘Does </a:t>
            </a:r>
            <a:r>
              <a:rPr lang="en-NZ" dirty="0"/>
              <a:t>he exist in the same way as I exist?’ ‘You do not </a:t>
            </a:r>
            <a:r>
              <a:rPr lang="en-NZ" dirty="0" smtClean="0"/>
              <a:t>exist,’” – Winston, replied to by O’Brien</a:t>
            </a:r>
            <a:endParaRPr lang="en-NZ" dirty="0"/>
          </a:p>
        </p:txBody>
      </p:sp>
    </p:spTree>
    <p:extLst>
      <p:ext uri="{BB962C8B-B14F-4D97-AF65-F5344CB8AC3E}">
        <p14:creationId xmlns:p14="http://schemas.microsoft.com/office/powerpoint/2010/main" val="38726253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TotalTime>
  <Words>738</Words>
  <Application>Microsoft Office PowerPoint</Application>
  <PresentationFormat>Custom</PresentationFormat>
  <Paragraphs>54</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Emmanuel Goldstein</vt:lpstr>
      <vt:lpstr>Character Basics</vt:lpstr>
      <vt:lpstr>Purpose</vt:lpstr>
      <vt:lpstr>Relationships</vt:lpstr>
      <vt:lpstr>Language Techniques</vt:lpstr>
      <vt:lpstr>Important Quotes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Emmanuel Goldstein</dc:title>
  <dc:creator>Louis Whitburn</dc:creator>
  <cp:lastModifiedBy>Lara Liesbeth</cp:lastModifiedBy>
  <cp:revision>111</cp:revision>
  <cp:lastPrinted>2016-06-13T23:18:33Z</cp:lastPrinted>
  <dcterms:created xsi:type="dcterms:W3CDTF">2016-06-07T00:05:58Z</dcterms:created>
  <dcterms:modified xsi:type="dcterms:W3CDTF">2016-06-15T02:43:59Z</dcterms:modified>
</cp:coreProperties>
</file>